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1" r:id="rId27"/>
    <p:sldId id="282" r:id="rId28"/>
    <p:sldId id="283" r:id="rId29"/>
    <p:sldId id="288" r:id="rId30"/>
    <p:sldId id="287" r:id="rId31"/>
    <p:sldId id="284" r:id="rId32"/>
    <p:sldId id="285" r:id="rId33"/>
    <p:sldId id="289" r:id="rId34"/>
  </p:sldIdLst>
  <p:sldSz cx="18288000" cy="10287000"/>
  <p:notesSz cx="6858000" cy="9144000"/>
  <p:embeddedFontLst>
    <p:embeddedFont>
      <p:font typeface="Georgia Pro Condensed" panose="02040502050405020303" pitchFamily="18" charset="0"/>
      <p:regular r:id="rId35"/>
      <p:bold r:id="rId36"/>
      <p:italic r:id="rId37"/>
      <p:boldItalic r:id="rId38"/>
    </p:embeddedFont>
    <p:embeddedFont>
      <p:font typeface="Helvetica World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emanstutteringcente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ecoleman.slp@gmail.com" TargetMode="External"/><Relationship Id="rId2" Type="http://schemas.openxmlformats.org/officeDocument/2006/relationships/hyperlink" Target="http://www.colemanstutteringcenter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700"/>
            <a:ext cx="11201400" cy="10299700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1114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-29072" r="-28128" b="-10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23816" y="7574861"/>
            <a:ext cx="6886575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spc="-57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Craig Coleman, M.A., CCC-SLP, BCS-SCF, ASHA-F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380" y="889343"/>
            <a:ext cx="9754495" cy="521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57"/>
              </a:lnSpc>
            </a:pPr>
            <a:r>
              <a:rPr lang="en-US" sz="10157" spc="-355" dirty="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Skill-Up: </a:t>
            </a:r>
          </a:p>
          <a:p>
            <a:pPr marL="0" lvl="0" indent="0" algn="l">
              <a:lnSpc>
                <a:spcPts val="10157"/>
              </a:lnSpc>
            </a:pPr>
            <a:r>
              <a:rPr lang="en-US" sz="10157" spc="-355" dirty="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Stuttering for School-Aged Children and Teens 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8947742" y="765609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14BE0-35AD-D16A-F821-9D50AC603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8AC28-B48C-CD82-F1F2-1CCB1499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76177C-A949-4636-386C-CF8518185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647894-CB8F-DF14-5166-CD9C241F3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644F08-4E1B-C6EA-C090-82D3D3028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4D1D3-AE33-17F0-AB0D-7BD8A6E3A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9DA7C-4F5D-9F5B-1A2D-9EA9CEFB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769F960-AC35-D672-CF8B-4261ED78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Participation (LIFE IMPACT)</a:t>
            </a:r>
          </a:p>
          <a:p>
            <a:pPr lvl="1"/>
            <a:r>
              <a:rPr lang="en-US" sz="3600" dirty="0"/>
              <a:t>Avoidance of speaking situations </a:t>
            </a:r>
          </a:p>
          <a:p>
            <a:pPr lvl="1"/>
            <a:r>
              <a:rPr lang="en-US" sz="3600" dirty="0"/>
              <a:t>Reduced classroom engagement </a:t>
            </a:r>
          </a:p>
          <a:p>
            <a:pPr lvl="1"/>
            <a:r>
              <a:rPr lang="en-US" sz="3600" dirty="0"/>
              <a:t>Social withdrawal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Tools: OASES-S, OASES-T, Community-Centered Stuttering Assessment (</a:t>
            </a:r>
            <a:r>
              <a:rPr lang="en-US" sz="3600" dirty="0">
                <a:hlinkClick r:id="rId2"/>
              </a:rPr>
              <a:t>www.colemanstutteringcenter.com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819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7A2BC-13FB-0CE7-7A1F-A44488ED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B6281C-6E2A-D06C-FFD9-3D403A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449304-36B3-A7F5-B98C-40D698304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B312C1-5FB0-5E47-A4A0-65B4FB8B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A105CE-632F-BFF6-E3C1-6CF038A7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DF4B0B-E08B-94B0-F149-171053BD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FD5FD9-3DD8-093E-FFC6-17F71AEB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E5EB8F-F003-D0CA-15CE-1C26E96F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Environmental Factors</a:t>
            </a:r>
          </a:p>
          <a:p>
            <a:pPr lvl="1"/>
            <a:r>
              <a:rPr lang="en-US" sz="3600" dirty="0"/>
              <a:t>Teacher responses </a:t>
            </a:r>
          </a:p>
          <a:p>
            <a:pPr lvl="1"/>
            <a:r>
              <a:rPr lang="en-US" sz="3600" dirty="0"/>
              <a:t>Peer reactions </a:t>
            </a:r>
          </a:p>
          <a:p>
            <a:pPr lvl="1"/>
            <a:r>
              <a:rPr lang="en-US" sz="3600" dirty="0"/>
              <a:t>Family communication patterns </a:t>
            </a:r>
          </a:p>
          <a:p>
            <a:pPr lvl="1"/>
            <a:r>
              <a:rPr lang="en-US" sz="3600" dirty="0"/>
              <a:t>Demands vs supports </a:t>
            </a:r>
          </a:p>
          <a:p>
            <a:pPr lvl="1"/>
            <a:r>
              <a:rPr lang="en-US" sz="3200" dirty="0"/>
              <a:t>“What happens when they stutter?”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116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11ABD-1623-724A-9B6F-4DD93454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E289B7-9F90-49AE-A889-DDC18DBF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E13244-010D-B87F-BBB1-15ACCC5B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E8E8A3-2EDC-7760-341B-1111DDAE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C53FE9-C844-ADDD-B6F0-E03FDC02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07EB6-8D47-8800-51A1-D21F9188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04548-05EE-1D22-E09A-04E2B77D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F53EFC-8ADD-28F2-20E8-697B519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Personal Factors</a:t>
            </a:r>
          </a:p>
          <a:p>
            <a:pPr lvl="1"/>
            <a:r>
              <a:rPr lang="en-US" sz="3600" dirty="0"/>
              <a:t>Fear, frustration, shame </a:t>
            </a:r>
          </a:p>
          <a:p>
            <a:pPr lvl="1"/>
            <a:r>
              <a:rPr lang="en-US" sz="3600" dirty="0"/>
              <a:t>Confidence </a:t>
            </a:r>
          </a:p>
          <a:p>
            <a:pPr lvl="1"/>
            <a:r>
              <a:rPr lang="en-US" sz="3600" dirty="0"/>
              <a:t>Awareness of stuttering </a:t>
            </a:r>
          </a:p>
          <a:p>
            <a:pPr lvl="1"/>
            <a:r>
              <a:rPr lang="en-US" sz="3600" dirty="0"/>
              <a:t>Ask: “How do you feel when you stutter?”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42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3B618-D434-34C9-3C4F-0876C848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E76F83-515E-8DE9-F4BD-5CF17F032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66284-8600-BFCE-56EA-ACD6D142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1C2B1-DD6C-3891-D31A-D063D8D6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ADFFD8-92EA-F437-AD42-817B2AFCF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8331D9-AF8C-5B1B-5C0A-DB87103F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25E5C-EE97-6354-B142-D7D07B7C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Primary Clinical Drivers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EA454F-7429-6031-A629-91D102F0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Primary Clinical Drivers</a:t>
            </a:r>
          </a:p>
          <a:p>
            <a:pPr lvl="1"/>
            <a:r>
              <a:rPr lang="en-US" sz="3600" dirty="0"/>
              <a:t>Avoidance-driven profile </a:t>
            </a:r>
          </a:p>
          <a:p>
            <a:pPr lvl="1"/>
            <a:r>
              <a:rPr lang="en-US" sz="3600" dirty="0"/>
              <a:t>Fluency-driven profile </a:t>
            </a:r>
          </a:p>
          <a:p>
            <a:pPr lvl="1"/>
            <a:r>
              <a:rPr lang="en-US" sz="3600" dirty="0"/>
              <a:t>Anxiety/emotion-driven profile </a:t>
            </a:r>
          </a:p>
          <a:p>
            <a:pPr lvl="1"/>
            <a:r>
              <a:rPr lang="en-US" sz="3600" dirty="0"/>
              <a:t>Environmental mismatch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0108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095A6-322E-410C-C963-996A3934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5CEDF0-B183-CBD0-EDAC-994DA645F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7C32F-2DDF-411E-6152-D64A2F15F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07607F-368B-9F29-4B69-777642B2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03501E-E541-DF5A-77CA-FA260B0A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C8E54C-ED96-9D25-52EC-1AC4273DF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A347B-AF2E-DE1C-75CB-70FF1E40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Goal Setting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376DBC-665B-5157-E45A-6CA8F83A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Weak Goal:</a:t>
            </a:r>
          </a:p>
          <a:p>
            <a:pPr lvl="1"/>
            <a:r>
              <a:rPr lang="en-US" sz="3600" dirty="0"/>
              <a:t>“Reduce stuttering frequency” </a:t>
            </a:r>
          </a:p>
          <a:p>
            <a:r>
              <a:rPr lang="en-US" sz="3600" b="1" dirty="0"/>
              <a:t>Strong Goals:</a:t>
            </a:r>
          </a:p>
          <a:p>
            <a:pPr lvl="1"/>
            <a:r>
              <a:rPr lang="en-US" sz="3600" dirty="0"/>
              <a:t>“Increase classroom participation” </a:t>
            </a:r>
          </a:p>
          <a:p>
            <a:pPr lvl="1"/>
            <a:r>
              <a:rPr lang="en-US" sz="3600" dirty="0"/>
              <a:t>“Reduce avoidance of speaking situations” </a:t>
            </a:r>
          </a:p>
          <a:p>
            <a:pPr lvl="1"/>
            <a:r>
              <a:rPr lang="en-US" sz="3600" dirty="0"/>
              <a:t>“Improve communication confidence”</a:t>
            </a:r>
          </a:p>
          <a:p>
            <a:pPr lvl="1"/>
            <a:r>
              <a:rPr lang="en-US" sz="3600" dirty="0"/>
              <a:t>Specific participation goals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19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F9414-8672-8126-E3A6-1B37F4D5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983968-59C6-E3FB-942E-45019F46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58B3B-9DCB-92ED-DF12-78DD25958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C34ABF-BCA7-9DED-2AF1-B4943FD63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4E8084-53AC-5B1A-D301-49AF8F022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73045A-28DE-0BC9-7EB1-EBFDDF63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E9C8A-7A34-CF06-0B3E-7D5EBDEB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Profile 1: Fluency Focused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CD1FA49-35F9-076A-98B4-56E0D4C2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(Body-level issue primary)</a:t>
            </a:r>
            <a:endParaRPr lang="en-US" sz="3600" dirty="0"/>
          </a:p>
          <a:p>
            <a:pPr lvl="1"/>
            <a:r>
              <a:rPr lang="en-US" sz="3600" dirty="0"/>
              <a:t>Fluency shaping strategies </a:t>
            </a:r>
          </a:p>
          <a:p>
            <a:pPr lvl="1"/>
            <a:r>
              <a:rPr lang="en-US" sz="3600" dirty="0"/>
              <a:t>Rate control </a:t>
            </a:r>
          </a:p>
          <a:p>
            <a:pPr lvl="1"/>
            <a:r>
              <a:rPr lang="en-US" sz="3600" dirty="0"/>
              <a:t>Easy onset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963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18807-F13F-EB8E-3BEA-180A8E1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795A7A-00DB-9EEE-161E-33B793ACB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590B67-633A-E2E1-5939-F8EEA2C3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EEE64F-92B8-2DB0-418E-8358E92C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988FE-1AAD-6D85-A4E0-58B7DFDC2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BEA913-0E7E-7C42-1B2A-405EC2E4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1017A-239F-DEA8-3F4B-1211DD18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Profile 2: Avoidance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0C7254-FC4A-322B-9AA3-03368015C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(Participation restriction primary)</a:t>
            </a:r>
            <a:endParaRPr lang="en-US" sz="3600" dirty="0"/>
          </a:p>
          <a:p>
            <a:pPr lvl="1"/>
            <a:r>
              <a:rPr lang="en-US" sz="3600" dirty="0"/>
              <a:t>Desensitization </a:t>
            </a:r>
          </a:p>
          <a:p>
            <a:pPr lvl="1"/>
            <a:r>
              <a:rPr lang="en-US" sz="3600" dirty="0"/>
              <a:t>Voluntary stuttering </a:t>
            </a:r>
          </a:p>
          <a:p>
            <a:pPr lvl="1"/>
            <a:r>
              <a:rPr lang="en-US" sz="3600" dirty="0"/>
              <a:t>Approach behaviors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107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E6FBC-E999-EB49-7430-EBEF6412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70D9CF-FB6C-FC63-1CF3-764BAFEAB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E2D44-C9E5-DBDA-D265-4AD271E2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5AECFF-F2BC-31A9-4170-DAF90CAF7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7209F-41F3-EBB4-0101-2A05CA758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01FD14-CA76-A904-1AF4-F02886319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92E25-86D2-BEFB-9FE3-D56E4B21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Profile 3: Affective/Cognitive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DCB390-13D3-648C-0B3D-D2BB46CD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(Personal factors primary)</a:t>
            </a:r>
            <a:endParaRPr lang="en-US" sz="3600" dirty="0"/>
          </a:p>
          <a:p>
            <a:pPr lvl="1"/>
            <a:r>
              <a:rPr lang="en-US" sz="3600" dirty="0"/>
              <a:t>Counseling </a:t>
            </a:r>
          </a:p>
          <a:p>
            <a:pPr lvl="1"/>
            <a:r>
              <a:rPr lang="en-US" sz="3600" dirty="0"/>
              <a:t>Cognitive restructuring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0604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C46A2C-559E-D8D1-3807-C88957157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6E49E2-0B23-3D22-1DF0-AD5885BD8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C23D6-6A6B-F74C-888D-DB0F50C72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BE0A4C-C033-2D0D-8C44-345013C4E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128AB-8545-5901-77C4-0C2DC582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739BA4-F242-2689-1B8D-F053AD08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F51CC-E1DF-538A-E0A5-0D17C81F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Profile 4: Environmental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4C0550-75D4-D23C-7B8D-32E51898B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(Context problem)</a:t>
            </a:r>
            <a:endParaRPr lang="en-US" sz="3600" dirty="0"/>
          </a:p>
          <a:p>
            <a:pPr lvl="1"/>
            <a:r>
              <a:rPr lang="en-US" sz="3600" dirty="0"/>
              <a:t>Teacher education </a:t>
            </a:r>
          </a:p>
          <a:p>
            <a:pPr lvl="1"/>
            <a:r>
              <a:rPr lang="en-US" sz="3600" dirty="0"/>
              <a:t>Parent coaching </a:t>
            </a:r>
          </a:p>
          <a:p>
            <a:pPr lvl="1"/>
            <a:r>
              <a:rPr lang="en-US" sz="3600" dirty="0"/>
              <a:t>Modify communication demands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93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AF3B2-B5D2-473A-BA22-669CC83A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641B6F-346F-34C7-CEDB-63F1A3717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F06CCF-56E1-F30E-ABCA-05A10D4E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A6EAA-5869-1224-927F-E53F45DA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F64551-1654-8221-2BB0-333B5B298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B0B387-6B27-2C3C-05FB-94CF55E0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4C3F0-10EF-51B6-A87D-DFA759F8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Treatment Design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6A47E9-24D9-577A-7B77-1D1DF56D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Best practice = ALWAYS combine:</a:t>
            </a:r>
          </a:p>
          <a:p>
            <a:pPr lvl="1"/>
            <a:r>
              <a:rPr lang="en-US" sz="3600" dirty="0"/>
              <a:t>Speech strategies (if needed) </a:t>
            </a:r>
          </a:p>
          <a:p>
            <a:pPr lvl="1"/>
            <a:r>
              <a:rPr lang="en-US" sz="3600" dirty="0"/>
              <a:t>Counseling </a:t>
            </a:r>
          </a:p>
          <a:p>
            <a:pPr lvl="1"/>
            <a:r>
              <a:rPr lang="en-US" sz="3600" dirty="0"/>
              <a:t>Participation-based tasks </a:t>
            </a:r>
          </a:p>
          <a:p>
            <a:pPr lvl="1"/>
            <a:r>
              <a:rPr lang="en-US" sz="3600" dirty="0"/>
              <a:t>Environmental supports</a:t>
            </a:r>
          </a:p>
          <a:p>
            <a:pPr lvl="1"/>
            <a:r>
              <a:rPr lang="en-US" sz="3600" dirty="0"/>
              <a:t>Education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921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00243-39E1-8411-8702-8B0743539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BF12E-E66B-D85F-D06D-0B46EA1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Disclosures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C59F71-2F1B-E23B-C17F-6A91583F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Financial: </a:t>
            </a:r>
          </a:p>
          <a:p>
            <a:pPr lvl="1"/>
            <a:r>
              <a:rPr lang="en-US" sz="3600" dirty="0"/>
              <a:t>Stuttering Therapy Resources: Receive Royalties for OASES</a:t>
            </a:r>
          </a:p>
          <a:p>
            <a:pPr lvl="1"/>
            <a:r>
              <a:rPr lang="en-US" sz="3600" dirty="0"/>
              <a:t>Owner, Coleman Stuttering Center</a:t>
            </a:r>
          </a:p>
          <a:p>
            <a:r>
              <a:rPr lang="en-US" sz="3600" dirty="0"/>
              <a:t>Non-Financial:</a:t>
            </a:r>
          </a:p>
          <a:p>
            <a:pPr lvl="1"/>
            <a:r>
              <a:rPr lang="en-US" sz="3600" dirty="0"/>
              <a:t>Board Member, PSHA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611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53FDE-B2D7-8B39-4867-CD78594C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BC343E-27C2-6684-6645-07B82573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441740-C6C9-A3C3-501C-79EC87764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1BEAD-063F-2E24-8863-AE928DA55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3B1013-D840-207B-DDA3-0B0A7933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2BA1F-F3CF-1541-CD03-8FC241FEE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3C6DE-A584-DEA7-0775-E107DBDE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Example Design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FD31B5-746B-FD58-6612-2563938E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Child avoids speaking in class</a:t>
            </a:r>
            <a:endParaRPr lang="en-US" sz="3600" dirty="0"/>
          </a:p>
          <a:p>
            <a:pPr lvl="1"/>
            <a:r>
              <a:rPr lang="en-US" sz="3600" dirty="0"/>
              <a:t>Body: light fluency tools </a:t>
            </a:r>
          </a:p>
          <a:p>
            <a:pPr lvl="1"/>
            <a:r>
              <a:rPr lang="en-US" sz="3600" dirty="0"/>
              <a:t>Activity: structured speaking tasks </a:t>
            </a:r>
          </a:p>
          <a:p>
            <a:pPr lvl="1"/>
            <a:r>
              <a:rPr lang="en-US" sz="3600" dirty="0"/>
              <a:t>Participation: raise hand goal </a:t>
            </a:r>
          </a:p>
          <a:p>
            <a:pPr lvl="1"/>
            <a:r>
              <a:rPr lang="en-US" sz="3600" dirty="0"/>
              <a:t>Personal: confidence building </a:t>
            </a:r>
          </a:p>
          <a:p>
            <a:pPr lvl="1"/>
            <a:r>
              <a:rPr lang="en-US" sz="3600" dirty="0"/>
              <a:t>Environmental: teacher support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5065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B3A248-D422-19A0-FB30-62C146491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EC1271-8A22-8472-ED99-3C3ABCC7F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3C5E3-FAE0-E303-D3C7-DF95F47C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72823-DBEB-D95C-95E1-F6312EE2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D094B-0FA2-99CE-CFFB-C451DFB77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A0318-EE49-CBE9-F7A1-D744947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8FEC2-321C-1C8D-8ED9-BBCC192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Generalization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2B928C-AAC0-F9A1-0746-552013A3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Build:</a:t>
            </a:r>
          </a:p>
          <a:p>
            <a:pPr lvl="1"/>
            <a:r>
              <a:rPr lang="en-US" sz="3600" dirty="0"/>
              <a:t>Real-world challenges </a:t>
            </a:r>
          </a:p>
          <a:p>
            <a:pPr lvl="1"/>
            <a:r>
              <a:rPr lang="en-US" sz="3600" dirty="0"/>
              <a:t>Practice outside therapy </a:t>
            </a:r>
          </a:p>
          <a:p>
            <a:pPr lvl="1"/>
            <a:r>
              <a:rPr lang="en-US" sz="3600" dirty="0"/>
              <a:t>Accountability loops </a:t>
            </a:r>
          </a:p>
          <a:p>
            <a:r>
              <a:rPr lang="en-US" sz="3600" b="1" dirty="0"/>
              <a:t>Examples:</a:t>
            </a:r>
          </a:p>
          <a:p>
            <a:pPr lvl="1"/>
            <a:r>
              <a:rPr lang="en-US" sz="3600" dirty="0"/>
              <a:t>Order food </a:t>
            </a:r>
          </a:p>
          <a:p>
            <a:pPr lvl="1"/>
            <a:r>
              <a:rPr lang="en-US" sz="3600" dirty="0"/>
              <a:t>Ask a question in class </a:t>
            </a:r>
          </a:p>
          <a:p>
            <a:pPr lvl="1"/>
            <a:r>
              <a:rPr lang="en-US" sz="3600" dirty="0"/>
              <a:t>Talk to a peer </a:t>
            </a:r>
          </a:p>
        </p:txBody>
      </p:sp>
    </p:spTree>
    <p:extLst>
      <p:ext uri="{BB962C8B-B14F-4D97-AF65-F5344CB8AC3E}">
        <p14:creationId xmlns:p14="http://schemas.microsoft.com/office/powerpoint/2010/main" val="222971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F107F-D416-2346-80D0-6436B69D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4ED64C-4C11-6651-EF87-552456D45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A07CEE-C2D5-5378-FA25-3293C3DF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609AAD-2C8F-0DCB-905A-EA7A28CDD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EC0BD-B8E2-E804-7AF3-75B1CEF2B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3F44F-0C9B-5E3C-C48E-7993716C9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666FE-31B3-D892-CE85-92464C54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Outcomes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26A165A-6B11-B410-3151-AC38E222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ALSO TRACK:</a:t>
            </a:r>
          </a:p>
          <a:p>
            <a:pPr lvl="1"/>
            <a:r>
              <a:rPr lang="en-US" sz="3600" dirty="0"/>
              <a:t>Participation increase </a:t>
            </a:r>
          </a:p>
          <a:p>
            <a:pPr lvl="1"/>
            <a:r>
              <a:rPr lang="en-US" sz="3600" dirty="0"/>
              <a:t>Avoidance reduction </a:t>
            </a:r>
          </a:p>
          <a:p>
            <a:pPr lvl="1"/>
            <a:r>
              <a:rPr lang="en-US" sz="3600" dirty="0"/>
              <a:t>Confidence ratings </a:t>
            </a:r>
          </a:p>
          <a:p>
            <a:pPr lvl="1"/>
            <a:r>
              <a:rPr lang="en-US" sz="3600" dirty="0"/>
              <a:t>Functional communication </a:t>
            </a:r>
          </a:p>
          <a:p>
            <a:r>
              <a:rPr lang="en-US" sz="3600" b="1" dirty="0"/>
              <a:t>Tools:</a:t>
            </a:r>
          </a:p>
          <a:p>
            <a:pPr lvl="1"/>
            <a:r>
              <a:rPr lang="en-US" sz="3600" dirty="0"/>
              <a:t>OASES change scores </a:t>
            </a:r>
          </a:p>
          <a:p>
            <a:pPr lvl="1"/>
            <a:r>
              <a:rPr lang="en-US" sz="3600" dirty="0"/>
              <a:t>Self-report scales </a:t>
            </a:r>
          </a:p>
          <a:p>
            <a:pPr lvl="1"/>
            <a:r>
              <a:rPr lang="en-US" sz="3600" dirty="0"/>
              <a:t>Parent/teacher feedback</a:t>
            </a:r>
          </a:p>
        </p:txBody>
      </p:sp>
    </p:spTree>
    <p:extLst>
      <p:ext uri="{BB962C8B-B14F-4D97-AF65-F5344CB8AC3E}">
        <p14:creationId xmlns:p14="http://schemas.microsoft.com/office/powerpoint/2010/main" val="220142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AA41B-8E29-992F-9283-92E832D32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DEFA77-F026-B930-884D-BF042D95D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17839E-BA32-6281-5430-009F16EA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DC14E8-481C-1C18-5264-BBEC6C84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F9B781-41DF-C897-9CE9-23B3D3D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09535-BEF6-8CD5-2168-6128E6023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CC5AD-A2BF-7A19-E29D-2B88C35E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Case Study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FE4006D-EA5B-925E-C51E-ED3407B8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Ethan” (Age 8)</a:t>
            </a:r>
          </a:p>
          <a:p>
            <a:pPr lvl="1"/>
            <a:r>
              <a:rPr lang="en-US" sz="3600" dirty="0"/>
              <a:t>3rd grade </a:t>
            </a:r>
          </a:p>
          <a:p>
            <a:pPr lvl="1"/>
            <a:r>
              <a:rPr lang="en-US" sz="3600" dirty="0"/>
              <a:t>Stuttering for ~4 years </a:t>
            </a:r>
          </a:p>
          <a:p>
            <a:pPr lvl="1"/>
            <a:r>
              <a:rPr lang="en-US" sz="3600" dirty="0"/>
              <a:t>Increasing avoidance in school </a:t>
            </a:r>
          </a:p>
          <a:p>
            <a:r>
              <a:rPr lang="en-US" sz="3600" b="1" dirty="0"/>
              <a:t>Referral Concerns:</a:t>
            </a:r>
          </a:p>
          <a:p>
            <a:r>
              <a:rPr lang="en-US" sz="3600" dirty="0"/>
              <a:t>“He won’t raise his hand anymore” </a:t>
            </a:r>
          </a:p>
          <a:p>
            <a:r>
              <a:rPr lang="en-US" sz="3600" dirty="0"/>
              <a:t>“He gets stuck and shuts down” </a:t>
            </a:r>
          </a:p>
          <a:p>
            <a:r>
              <a:rPr lang="en-US" sz="3600" dirty="0"/>
              <a:t>Teacher reports decreased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405950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D7D42-F198-0F71-807F-702E0280D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B99F4B-2144-4C91-0B78-B94A98898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7779F-95F8-4E31-BF2A-40AFD385D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46DE4C-46EE-46D8-45A6-226A30C67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530AD4-B5A1-E647-7FA1-27BCEBA27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173A3C-68B0-5D2F-CD29-73D6B299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F6C25-4BD6-417F-5D4E-DE87B834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ICF Assessment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020606C-C438-330F-3C2B-DA9A773A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Body Functions</a:t>
            </a:r>
          </a:p>
          <a:p>
            <a:pPr lvl="1"/>
            <a:r>
              <a:rPr lang="en-US" sz="3600" dirty="0"/>
              <a:t>Part-word repetitions, occasional blocks </a:t>
            </a:r>
          </a:p>
          <a:p>
            <a:pPr lvl="1"/>
            <a:r>
              <a:rPr lang="en-US" sz="3600" dirty="0"/>
              <a:t>Mild–moderate severity </a:t>
            </a:r>
          </a:p>
          <a:p>
            <a:pPr lvl="1"/>
            <a:r>
              <a:rPr lang="en-US" sz="3600" dirty="0"/>
              <a:t>Some physical tension </a:t>
            </a:r>
          </a:p>
          <a:p>
            <a:r>
              <a:rPr lang="en-US" sz="3600" b="1" dirty="0"/>
              <a:t> Activity</a:t>
            </a:r>
          </a:p>
          <a:p>
            <a:pPr lvl="1"/>
            <a:r>
              <a:rPr lang="en-US" sz="3600" dirty="0"/>
              <a:t>Difficulty answering questions in class </a:t>
            </a:r>
          </a:p>
          <a:p>
            <a:pPr lvl="1"/>
            <a:r>
              <a:rPr lang="en-US" sz="3600" dirty="0"/>
              <a:t>Hesitation initiating speech with peers </a:t>
            </a:r>
          </a:p>
          <a:p>
            <a:r>
              <a:rPr lang="en-US" sz="3600" b="1" dirty="0"/>
              <a:t>Participation</a:t>
            </a:r>
          </a:p>
          <a:p>
            <a:pPr lvl="1"/>
            <a:r>
              <a:rPr lang="en-US" sz="3600" dirty="0"/>
              <a:t>No longer raises hand </a:t>
            </a:r>
          </a:p>
          <a:p>
            <a:pPr lvl="1"/>
            <a:r>
              <a:rPr lang="en-US" sz="3600" dirty="0"/>
              <a:t>Avoids reading aloud </a:t>
            </a:r>
          </a:p>
          <a:p>
            <a:pPr lvl="1"/>
            <a:r>
              <a:rPr lang="en-US" sz="3600" dirty="0"/>
              <a:t>Reduced engagement in group work </a:t>
            </a:r>
          </a:p>
        </p:txBody>
      </p:sp>
    </p:spTree>
    <p:extLst>
      <p:ext uri="{BB962C8B-B14F-4D97-AF65-F5344CB8AC3E}">
        <p14:creationId xmlns:p14="http://schemas.microsoft.com/office/powerpoint/2010/main" val="102173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D98B5-196B-2FFC-8D32-F045CDAA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D247CF-7F44-252B-A927-E3A93F7D6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79A0AF-F47A-D88B-7191-DF5641BAC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C8C09-EF39-D624-21B6-A361F029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48444F-36F5-0356-8549-8AB662090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9E8E6F-2417-0E49-CE46-96D81A287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704D18-F2DF-D703-23C0-77673D2E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F501508-5723-7328-346F-D54A37B5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Environmental</a:t>
            </a:r>
          </a:p>
          <a:p>
            <a:pPr lvl="1"/>
            <a:r>
              <a:rPr lang="en-US" sz="3600" dirty="0"/>
              <a:t>Teacher often moves on quickly when he hesitates </a:t>
            </a:r>
          </a:p>
          <a:p>
            <a:pPr lvl="1"/>
            <a:r>
              <a:rPr lang="en-US" sz="3600" dirty="0"/>
              <a:t>Peers occasionally interrupt or finish his sentences </a:t>
            </a:r>
          </a:p>
          <a:p>
            <a:r>
              <a:rPr lang="en-US" sz="3600" b="1" dirty="0"/>
              <a:t>Personal</a:t>
            </a:r>
          </a:p>
          <a:p>
            <a:pPr lvl="1"/>
            <a:r>
              <a:rPr lang="en-US" sz="3600" dirty="0"/>
              <a:t>Reports: “I don’t like talking in class” </a:t>
            </a:r>
          </a:p>
          <a:p>
            <a:pPr lvl="1"/>
            <a:r>
              <a:rPr lang="en-US" sz="3600" dirty="0"/>
              <a:t>Fear of being laughed at </a:t>
            </a:r>
          </a:p>
          <a:p>
            <a:pPr lvl="1"/>
            <a:r>
              <a:rPr lang="en-US" sz="3600" dirty="0"/>
              <a:t>Increasing awareness of stuttering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936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9314B-A5E8-3B81-A345-DD5F3EE3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E8D75BA-BE8D-FA13-FE37-9D3FC3CD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C2B9B5-C48F-DEBA-112D-3DEB5D1E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C7F8ED-F090-E2C7-1214-6165347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91C34A-F5DA-0BFF-6E2B-C0A96DE2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42608-1463-2C18-4AC3-138DE8CE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151E9-8F93-E8A8-7E0E-DCCB12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Clinical Synthesis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9100FD-9EAC-CD3F-54DA-DA995605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dirty="0"/>
              <a:t>Key Insight:</a:t>
            </a:r>
          </a:p>
          <a:p>
            <a:pPr lvl="1"/>
            <a:r>
              <a:rPr lang="en-US" sz="3600" dirty="0"/>
              <a:t>This is NOT primarily a fluency problem</a:t>
            </a:r>
          </a:p>
          <a:p>
            <a:r>
              <a:rPr lang="en-US" sz="3600" dirty="0"/>
              <a:t>Primary Barrier:</a:t>
            </a:r>
          </a:p>
          <a:p>
            <a:pPr lvl="1"/>
            <a:r>
              <a:rPr lang="en-US" sz="3600" dirty="0"/>
              <a:t>Avoidance + fear of speaking (Participation + Personal domains)</a:t>
            </a:r>
          </a:p>
          <a:p>
            <a:r>
              <a:rPr lang="en-US" sz="3600" dirty="0"/>
              <a:t>Common Mistake:</a:t>
            </a:r>
          </a:p>
          <a:p>
            <a:pPr lvl="1"/>
            <a:r>
              <a:rPr lang="en-US" sz="3600" dirty="0"/>
              <a:t>Focus on fluency drills </a:t>
            </a:r>
          </a:p>
          <a:p>
            <a:pPr lvl="1"/>
            <a:r>
              <a:rPr lang="en-US" sz="3600" dirty="0"/>
              <a:t>Ignore avoidance </a:t>
            </a:r>
          </a:p>
          <a:p>
            <a:r>
              <a:rPr lang="en-US" sz="3600" dirty="0"/>
              <a:t>Clinical Reframe:</a:t>
            </a:r>
          </a:p>
          <a:p>
            <a:pPr lvl="1"/>
            <a:r>
              <a:rPr lang="en-US" sz="3600" dirty="0"/>
              <a:t>“Stuttering is limiting his participation—not just his speech”</a:t>
            </a:r>
          </a:p>
        </p:txBody>
      </p:sp>
    </p:spTree>
    <p:extLst>
      <p:ext uri="{BB962C8B-B14F-4D97-AF65-F5344CB8AC3E}">
        <p14:creationId xmlns:p14="http://schemas.microsoft.com/office/powerpoint/2010/main" val="15663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809E3-E848-B846-3A6B-46D9B086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84D6B9-CF69-A4DA-A16F-5833A876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B5543D-5433-B0F3-29EB-4E37EA2C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17ABD-53B8-46B9-CBDE-FDF72BE0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8E786-48CA-330C-6488-00E1AE223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7EB348-F7AE-284E-67AD-6FE8E1903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8B5F50-0D1E-C73C-2442-D4ACD028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Goal Setting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68DA01-234D-27E2-CED3-F1AF2830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Weak Goal:</a:t>
            </a:r>
          </a:p>
          <a:p>
            <a:pPr lvl="1"/>
            <a:r>
              <a:rPr lang="en-US" sz="3600" dirty="0"/>
              <a:t>“Reduce stuttering frequency” </a:t>
            </a:r>
          </a:p>
          <a:p>
            <a:r>
              <a:rPr lang="en-US" sz="3600" dirty="0"/>
              <a:t>Strong Goals:</a:t>
            </a:r>
          </a:p>
          <a:p>
            <a:pPr lvl="1"/>
            <a:r>
              <a:rPr lang="en-US" sz="3600" dirty="0"/>
              <a:t>Raise hand 1x per day in class </a:t>
            </a:r>
          </a:p>
          <a:p>
            <a:pPr lvl="1"/>
            <a:r>
              <a:rPr lang="en-US" sz="3600" dirty="0"/>
              <a:t>Answer teacher questions voluntarily </a:t>
            </a:r>
          </a:p>
          <a:p>
            <a:pPr lvl="1"/>
            <a:r>
              <a:rPr lang="en-US" sz="3600" dirty="0"/>
              <a:t>Increase comfort speaking in front of peers </a:t>
            </a:r>
          </a:p>
        </p:txBody>
      </p:sp>
    </p:spTree>
    <p:extLst>
      <p:ext uri="{BB962C8B-B14F-4D97-AF65-F5344CB8AC3E}">
        <p14:creationId xmlns:p14="http://schemas.microsoft.com/office/powerpoint/2010/main" val="311711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CB295-DE40-5B87-C15D-EFD12418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5C60A1-62EC-FDB7-51EC-A1F2DD5BE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13A616-265A-7C80-4A09-DAF471D83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FF6FD-4BD8-8FE1-F17D-11E74693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54C356-2087-908E-C0FB-A31349AAE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E58E0B-2C51-BB30-EB27-14F80E8D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1326C-5DC8-0149-C2A1-68625DDA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Treatment Plan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CA0E67-D8AD-E4A8-7A27-15FC5BF3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Body (Speech)</a:t>
            </a:r>
          </a:p>
          <a:p>
            <a:r>
              <a:rPr lang="en-US" sz="3600" dirty="0"/>
              <a:t>Light fluency tools (easy onset, reduced tension) </a:t>
            </a:r>
          </a:p>
          <a:p>
            <a:r>
              <a:rPr lang="en-US" sz="3600" b="1" dirty="0"/>
              <a:t>Activity</a:t>
            </a:r>
          </a:p>
          <a:p>
            <a:pPr lvl="1"/>
            <a:r>
              <a:rPr lang="en-US" sz="3600" dirty="0"/>
              <a:t>Structured speaking tasks in session </a:t>
            </a:r>
          </a:p>
          <a:p>
            <a:pPr lvl="1"/>
            <a:r>
              <a:rPr lang="en-US" sz="3600" dirty="0"/>
              <a:t>Practice answering questions </a:t>
            </a:r>
          </a:p>
          <a:p>
            <a:r>
              <a:rPr lang="en-US" sz="3600" b="1" dirty="0"/>
              <a:t>Participation (PRIMARY TARGET)</a:t>
            </a:r>
          </a:p>
          <a:p>
            <a:pPr lvl="1"/>
            <a:r>
              <a:rPr lang="en-US" sz="3600" dirty="0"/>
              <a:t>Gradual exposure: </a:t>
            </a:r>
          </a:p>
          <a:p>
            <a:pPr lvl="2"/>
            <a:r>
              <a:rPr lang="en-US" sz="3600" dirty="0"/>
              <a:t>Raise hand once </a:t>
            </a:r>
          </a:p>
          <a:p>
            <a:pPr lvl="2"/>
            <a:r>
              <a:rPr lang="en-US" sz="3600" dirty="0"/>
              <a:t>Read short passage </a:t>
            </a:r>
          </a:p>
          <a:p>
            <a:pPr lvl="2"/>
            <a:r>
              <a:rPr lang="en-US" sz="3600" dirty="0"/>
              <a:t>Speak in small group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789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E4254-B86F-A36C-E4EA-5EBA51EE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27B295-B8E5-58FB-60E0-079052E70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3750B3-EECE-3DDE-D0AC-057C0264D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D1D08D-9AC1-99E1-4D64-8D0E6EE55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F35D5-4388-A37A-45DC-765896C2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8AE98-CDFE-DC5F-E800-E16EAD86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AB7EF-8132-7577-6031-F8D2ADB0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430043-563E-C511-4CC9-85EEA5C2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Personal (CRITICAL)</a:t>
            </a:r>
          </a:p>
          <a:p>
            <a:pPr lvl="1"/>
            <a:r>
              <a:rPr lang="en-US" sz="3600" dirty="0"/>
              <a:t>Normalize stuttering </a:t>
            </a:r>
          </a:p>
          <a:p>
            <a:pPr lvl="1"/>
            <a:r>
              <a:rPr lang="en-US" sz="3600" dirty="0"/>
              <a:t>Discuss fear openly </a:t>
            </a:r>
          </a:p>
          <a:p>
            <a:pPr lvl="1"/>
            <a:r>
              <a:rPr lang="en-US" sz="3600" dirty="0"/>
              <a:t>Build communication confidence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2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4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6E6A-06F0-50B8-98E1-A1E937A7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FED00C-9BDD-8945-6FF0-02E592F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203" y="5454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Scan QR Code: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560257-4CAA-49D9-D7CC-D76C9F653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36" y="30099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B86FEC4-BC90-B969-4816-427583CE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861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C7642-869B-6F0D-6047-CF3470E73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34547C6-0399-A12A-B72D-C9BB1431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51F4BB-E778-8CCC-5C6B-D3F33AA9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393F9C-5196-97ED-0ABF-D936E8C3A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35A856-D21D-6FE6-045D-3B5CAC01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354524-25A2-70C4-821E-C92E60C1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47B32-7CED-99B8-76DC-4849672B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8708C8-1582-A58A-93E6-3E46B4AD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Environmental</a:t>
            </a:r>
          </a:p>
          <a:p>
            <a:r>
              <a:rPr lang="en-US" sz="3600" dirty="0"/>
              <a:t>Teacher training: </a:t>
            </a:r>
          </a:p>
          <a:p>
            <a:pPr lvl="1"/>
            <a:r>
              <a:rPr lang="en-US" sz="3600" dirty="0"/>
              <a:t>Wait time </a:t>
            </a:r>
          </a:p>
          <a:p>
            <a:pPr lvl="1"/>
            <a:r>
              <a:rPr lang="en-US" sz="3600" dirty="0"/>
              <a:t>Positive reinforcement </a:t>
            </a:r>
          </a:p>
          <a:p>
            <a:r>
              <a:rPr lang="en-US" sz="3600" dirty="0"/>
              <a:t>Parent coaching: </a:t>
            </a:r>
          </a:p>
          <a:p>
            <a:pPr lvl="1"/>
            <a:r>
              <a:rPr lang="en-US" sz="3600" dirty="0"/>
              <a:t>Reduce pressure </a:t>
            </a:r>
          </a:p>
          <a:p>
            <a:pPr lvl="1"/>
            <a:r>
              <a:rPr lang="en-US" sz="3600" dirty="0"/>
              <a:t>Support communication attempts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17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71ED1-FF60-1399-CDF0-77564001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A3D58A-6AFF-384D-FD13-EF2AC2E2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432A25-651C-55C5-D0CD-AA860F412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549998-3955-FE94-353A-EE1C0827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D0AE5B-33F9-C8B4-3109-45A23D88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DBDF01-CD5E-133B-8FFD-A38414F5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BA2F1-7BF5-C86B-638E-27A45C29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Therapy In Action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A199F5-9E31-4A82-0BF2-182CD73E0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In Session:</a:t>
            </a:r>
          </a:p>
          <a:p>
            <a:pPr lvl="1"/>
            <a:r>
              <a:rPr lang="en-US" sz="3600" dirty="0"/>
              <a:t>Practice “raising hand” scenarios </a:t>
            </a:r>
          </a:p>
          <a:p>
            <a:pPr lvl="1"/>
            <a:r>
              <a:rPr lang="en-US" sz="3600" dirty="0"/>
              <a:t>Role-play classroom interactions </a:t>
            </a:r>
          </a:p>
          <a:p>
            <a:pPr lvl="1"/>
            <a:r>
              <a:rPr lang="en-US" sz="3600" dirty="0"/>
              <a:t>Voluntary stuttering for desensitization </a:t>
            </a:r>
          </a:p>
          <a:p>
            <a:r>
              <a:rPr lang="en-US" sz="3600" b="1" dirty="0"/>
              <a:t>Real-World Assignments:</a:t>
            </a:r>
          </a:p>
          <a:p>
            <a:pPr lvl="1"/>
            <a:r>
              <a:rPr lang="en-US" sz="3600" dirty="0"/>
              <a:t>Raise hand 1x daily </a:t>
            </a:r>
          </a:p>
          <a:p>
            <a:pPr lvl="1"/>
            <a:r>
              <a:rPr lang="en-US" sz="3600" dirty="0"/>
              <a:t>Ask 1 peer a question </a:t>
            </a:r>
          </a:p>
          <a:p>
            <a:pPr lvl="1"/>
            <a:r>
              <a:rPr lang="en-US" sz="3600" dirty="0"/>
              <a:t>Report back on experience</a:t>
            </a:r>
          </a:p>
        </p:txBody>
      </p:sp>
    </p:spTree>
    <p:extLst>
      <p:ext uri="{BB962C8B-B14F-4D97-AF65-F5344CB8AC3E}">
        <p14:creationId xmlns:p14="http://schemas.microsoft.com/office/powerpoint/2010/main" val="1626371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82212-DF31-E39F-47C4-B91B41617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7B634E5-F282-05FD-19E3-AA05A1A8C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5D503-098C-5731-AF5A-75B07E94C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7A6ABD-5590-5BD4-6142-1A37BEFE2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A7716-36CB-79F8-D03B-C69FE505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74DE54-1BB9-4C29-8506-5F2E99DE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B3E24-BD13-57ED-A82B-37D8C835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Outcomes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34C92F-E635-36E5-B068-3ECB2AEA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After 8–10 Weeks:</a:t>
            </a:r>
          </a:p>
          <a:p>
            <a:pPr lvl="1"/>
            <a:r>
              <a:rPr lang="en-US" sz="3600" dirty="0"/>
              <a:t>Raises hand daily </a:t>
            </a:r>
          </a:p>
          <a:p>
            <a:pPr lvl="1"/>
            <a:r>
              <a:rPr lang="en-US" sz="3600" dirty="0"/>
              <a:t>Increased classroom participation </a:t>
            </a:r>
          </a:p>
          <a:p>
            <a:pPr lvl="1"/>
            <a:r>
              <a:rPr lang="en-US" sz="3600" dirty="0"/>
              <a:t>Reports less fear </a:t>
            </a:r>
          </a:p>
          <a:p>
            <a:r>
              <a:rPr lang="en-US" sz="3600" b="1" dirty="0"/>
              <a:t>Important:</a:t>
            </a:r>
          </a:p>
          <a:p>
            <a:pPr lvl="1"/>
            <a:r>
              <a:rPr lang="en-US" sz="3600" dirty="0"/>
              <a:t>Stuttering frequency = variable </a:t>
            </a:r>
          </a:p>
          <a:p>
            <a:r>
              <a:rPr lang="en-US" sz="3600" b="1" dirty="0"/>
              <a:t>Participation = significantly improved</a:t>
            </a:r>
            <a:r>
              <a:rPr lang="en-US" sz="3600" dirty="0"/>
              <a:t> </a:t>
            </a:r>
          </a:p>
          <a:p>
            <a:pPr lvl="1"/>
            <a:r>
              <a:rPr lang="en-US" sz="3600" dirty="0"/>
              <a:t>“We didn’t eliminate stuttering—we expanded his participation.”</a:t>
            </a:r>
          </a:p>
          <a:p>
            <a:pPr lvl="1"/>
            <a:r>
              <a:rPr lang="en-US" sz="3600" dirty="0"/>
              <a:t>“If I had treated Ethan’s speech instead of his avoidance, I would have made him more fluent—and still silent.”</a:t>
            </a:r>
          </a:p>
        </p:txBody>
      </p:sp>
    </p:spTree>
    <p:extLst>
      <p:ext uri="{BB962C8B-B14F-4D97-AF65-F5344CB8AC3E}">
        <p14:creationId xmlns:p14="http://schemas.microsoft.com/office/powerpoint/2010/main" val="1830460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6171C-AD9B-CD3C-FE02-5647AD7D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9E0CD8-B83A-2197-7194-DE9F3D037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6A998-B8A5-1267-925B-3CBE76A5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20358-16A3-6941-1ABF-999B9BE48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ED033B-30E6-578B-6773-EA4445F74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92F084-9295-25D4-9BED-FFB19266C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37A5D0-8AA3-2B88-8744-07B074D5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Contact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046153-D8C3-4726-A648-E71E69B9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Autofit/>
          </a:bodyPr>
          <a:lstStyle/>
          <a:p>
            <a:r>
              <a:rPr lang="en-US" sz="3600" dirty="0">
                <a:hlinkClick r:id="rId2"/>
              </a:rPr>
              <a:t>www.colemanstutteringcenter.org</a:t>
            </a:r>
            <a:endParaRPr lang="en-US" sz="3600" dirty="0"/>
          </a:p>
          <a:p>
            <a:r>
              <a:rPr lang="en-US" sz="3600" dirty="0">
                <a:hlinkClick r:id="rId3"/>
              </a:rPr>
              <a:t>cecoleman.slp@gmail.com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45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A8FAB-4F50-B4AF-47A6-25F22165E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CB173C-7A3D-6D2A-7F19-51819947E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D956D-D50B-5B45-C84F-567DF86E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BB030E-7A95-BB25-A9AA-D0CC83922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1A15A-8661-8950-F780-9AC323E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4BA78-2AD3-3CDA-87F1-6910A688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CF6214-15DE-401E-BC40-F836BC9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Purpose of Today’s Session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CE65C8-638A-753A-75EE-3D0470BC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Increased knowledge and confidence </a:t>
            </a:r>
          </a:p>
          <a:p>
            <a:r>
              <a:rPr lang="en-US" sz="3600" dirty="0"/>
              <a:t>Crowd-driven topics of discussion </a:t>
            </a:r>
          </a:p>
          <a:p>
            <a:r>
              <a:rPr lang="en-US" sz="3600" dirty="0"/>
              <a:t>Leave with practical ideas to implement 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980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44FE9-6D33-7717-3FA3-628CC8D15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73D63F1-D612-44C5-1F72-A31425286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ED1656-2BC3-2A0D-75D5-35CCA07F0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6AF25-C28E-83C7-3C60-28FFCDDE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CC4E9D-E26A-76B7-664A-F0CAA4E02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D2794C-4EE0-556D-615B-BBE6C855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A21076-896C-EBA0-0D54-212ACBB3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Today’s Focus Points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3901B75-9E51-F54B-36C9-D62FA353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Survey Results 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807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D6259-D62F-E659-1B6F-7028FD58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71B262-C7FD-D602-D070-5713DB0A9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9EBD1C-4948-62BC-E17D-2247B81C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55E6B-7D8F-DBD6-62A0-E2791385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FFE7D5-844A-98FE-1CF4-97C1E32C0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007AE-7C15-526F-A9CC-81A287E83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7F34D3-5DA4-059D-8149-1D308920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General Philosophy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F4A847-8418-E334-58B8-E12497F7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Communication is more important than fluency</a:t>
            </a:r>
          </a:p>
          <a:p>
            <a:r>
              <a:rPr lang="en-US" sz="3600" dirty="0"/>
              <a:t>Participation is more important than fluency </a:t>
            </a:r>
          </a:p>
          <a:p>
            <a:r>
              <a:rPr lang="en-US" sz="3600" dirty="0"/>
              <a:t>The person is more important than their fluency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6709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D293A-BDDD-5171-5C75-A33C6135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83722-AABC-8920-7B9E-11CFB4237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F9C4AC-FD4A-0A77-D976-F512FED54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FBF8DD-E162-290E-EE1A-AC35F2C8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376D9A-D124-A5E0-293F-1B3C4C3B4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16047-49CF-5BC7-21F9-565A5C29A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05DDA-6AAF-5F85-9A7A-BD1F997A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ICF Model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9971C6-DAA4-BA66-67B2-48B414DD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The World Health Organization International Classification of Functioning, Disability and Health (ICF) reframes disability as:</a:t>
            </a:r>
          </a:p>
          <a:p>
            <a:r>
              <a:rPr lang="en-US" dirty="0"/>
              <a:t>A dynamic interaction between: </a:t>
            </a:r>
          </a:p>
          <a:p>
            <a:pPr lvl="1"/>
            <a:r>
              <a:rPr lang="en-US" dirty="0"/>
              <a:t>Body functions/structures </a:t>
            </a:r>
          </a:p>
          <a:p>
            <a:pPr lvl="1"/>
            <a:r>
              <a:rPr lang="en-US" dirty="0"/>
              <a:t>Activities </a:t>
            </a:r>
          </a:p>
          <a:p>
            <a:pPr lvl="1"/>
            <a:r>
              <a:rPr lang="en-US" dirty="0"/>
              <a:t>Participation </a:t>
            </a:r>
          </a:p>
          <a:p>
            <a:pPr lvl="1"/>
            <a:r>
              <a:rPr lang="en-US" dirty="0"/>
              <a:t>Environmental &amp; personal factors </a:t>
            </a:r>
          </a:p>
          <a:p>
            <a:r>
              <a:rPr lang="en-US" dirty="0"/>
              <a:t>Moves beyond impairment → real-life impact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World Health Organization. (2001). </a:t>
            </a:r>
            <a:r>
              <a:rPr lang="en-US" i="1" dirty="0"/>
              <a:t>International classification of functioning, disability and health (ICF).</a:t>
            </a:r>
            <a:r>
              <a:rPr lang="en-US" dirty="0"/>
              <a:t> Geneva: WHO.</a:t>
            </a:r>
          </a:p>
        </p:txBody>
      </p:sp>
    </p:spTree>
    <p:extLst>
      <p:ext uri="{BB962C8B-B14F-4D97-AF65-F5344CB8AC3E}">
        <p14:creationId xmlns:p14="http://schemas.microsoft.com/office/powerpoint/2010/main" val="126351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C5826-7C74-3AD8-C32B-0EC1404B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D495FD-D6EA-E075-45B2-BAF092A0D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299FD9-6FB0-EB13-37DB-253EB529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ABFC4-B4E9-B58F-C097-6B80AA6C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8F83-724E-F8FC-03EB-C68740DD1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152AE0-8717-AC73-F88C-F2DBF50D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C4A627-7490-BF3D-C40A-3925AB7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ICF Based Clinical Flow: Assessment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A0E31F-FA5E-CCB7-0625-F9606853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 fontScale="92500" lnSpcReduction="10000"/>
          </a:bodyPr>
          <a:lstStyle/>
          <a:p>
            <a:endParaRPr lang="en-US" sz="3600" dirty="0"/>
          </a:p>
          <a:p>
            <a:r>
              <a:rPr lang="en-US" sz="3600" dirty="0"/>
              <a:t>How is stuttering affecting this child’s life?: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Body Functions (Speech)</a:t>
            </a:r>
          </a:p>
          <a:p>
            <a:pPr lvl="2"/>
            <a:r>
              <a:rPr lang="en-US" sz="3600" dirty="0"/>
              <a:t>Frequency (%SS) </a:t>
            </a:r>
          </a:p>
          <a:p>
            <a:pPr lvl="2"/>
            <a:r>
              <a:rPr lang="en-US" sz="3600" dirty="0"/>
              <a:t>Types (reps, prolongations, blocks) </a:t>
            </a:r>
          </a:p>
          <a:p>
            <a:pPr lvl="2"/>
            <a:r>
              <a:rPr lang="en-US" sz="3600" dirty="0"/>
              <a:t>Physical tension </a:t>
            </a:r>
          </a:p>
          <a:p>
            <a:pPr lvl="2"/>
            <a:r>
              <a:rPr lang="en-US" sz="3600" dirty="0"/>
              <a:t>Secondary behaviors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Tools: Speech samples; SSI-4 (if used appropriately)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206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AC78E-02C8-9BC6-C90A-65240BD0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1F0DAE-52CB-FDFD-E9B4-241A8629C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244F0C-A24E-3BB1-553E-88B023B6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CE7EAA-4F7F-C621-D9DC-5CCFD16CB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1FCD67-613E-7824-4F6B-6CB82FFE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BFDB6B-7F1F-89B9-B24C-F09A543BE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7B4EA-F1D5-C4A6-C605-7FD986C1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2E8316-5408-B4AD-AEE1-8AE20B77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8" y="3477295"/>
            <a:ext cx="14586047" cy="552503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Activity (Communication Tasks)</a:t>
            </a:r>
          </a:p>
          <a:p>
            <a:pPr lvl="1"/>
            <a:r>
              <a:rPr lang="en-US" sz="3600" dirty="0"/>
              <a:t>Answering questions in class </a:t>
            </a:r>
          </a:p>
          <a:p>
            <a:pPr lvl="1"/>
            <a:r>
              <a:rPr lang="en-US" sz="3600" dirty="0"/>
              <a:t>Talking to peers </a:t>
            </a:r>
          </a:p>
          <a:p>
            <a:pPr lvl="1"/>
            <a:r>
              <a:rPr lang="en-US" sz="3600" dirty="0"/>
              <a:t>Conversational breakdowns </a:t>
            </a:r>
          </a:p>
          <a:p>
            <a:pPr lvl="1"/>
            <a:r>
              <a:rPr lang="en-US" sz="3200" dirty="0"/>
              <a:t>“When is talking hardest?”</a:t>
            </a:r>
          </a:p>
          <a:p>
            <a:pPr marL="5715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215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876</Words>
  <Application>Microsoft Macintosh PowerPoint</Application>
  <PresentationFormat>Custom</PresentationFormat>
  <Paragraphs>217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Arial</vt:lpstr>
      <vt:lpstr>Helvetica World</vt:lpstr>
      <vt:lpstr>Georgia Pro Condensed</vt:lpstr>
      <vt:lpstr>Office Theme</vt:lpstr>
      <vt:lpstr>PowerPoint Presentation</vt:lpstr>
      <vt:lpstr>Disclosures </vt:lpstr>
      <vt:lpstr>Scan QR Code:</vt:lpstr>
      <vt:lpstr>Purpose of Today’s Session</vt:lpstr>
      <vt:lpstr>Today’s Focus Points</vt:lpstr>
      <vt:lpstr>General Philosophy </vt:lpstr>
      <vt:lpstr>ICF Model</vt:lpstr>
      <vt:lpstr>ICF Based Clinical Flow: Assessment</vt:lpstr>
      <vt:lpstr>PowerPoint Presentation</vt:lpstr>
      <vt:lpstr>PowerPoint Presentation</vt:lpstr>
      <vt:lpstr>PowerPoint Presentation</vt:lpstr>
      <vt:lpstr>PowerPoint Presentation</vt:lpstr>
      <vt:lpstr>Primary Clinical Drivers </vt:lpstr>
      <vt:lpstr>Goal Setting </vt:lpstr>
      <vt:lpstr>Profile 1: Fluency Focused </vt:lpstr>
      <vt:lpstr>Profile 2: Avoidance </vt:lpstr>
      <vt:lpstr>Profile 3: Affective/Cognitive </vt:lpstr>
      <vt:lpstr>Profile 4: Environmental </vt:lpstr>
      <vt:lpstr>Treatment Design </vt:lpstr>
      <vt:lpstr>Example Design </vt:lpstr>
      <vt:lpstr>Generalization </vt:lpstr>
      <vt:lpstr>Outcomes</vt:lpstr>
      <vt:lpstr>Case Study</vt:lpstr>
      <vt:lpstr>ICF Assessment</vt:lpstr>
      <vt:lpstr>PowerPoint Presentation</vt:lpstr>
      <vt:lpstr>Clinical Synthesis</vt:lpstr>
      <vt:lpstr>Goal Setting</vt:lpstr>
      <vt:lpstr>Treatment Plan</vt:lpstr>
      <vt:lpstr>PowerPoint Presentation</vt:lpstr>
      <vt:lpstr>PowerPoint Presentation</vt:lpstr>
      <vt:lpstr>Therapy In Action </vt:lpstr>
      <vt:lpstr>Outcomes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Craig Coleman, M.A., CCC-SLP, BCS-SCF, ASHA-F</dc:title>
  <cp:lastModifiedBy>Craig Coleman</cp:lastModifiedBy>
  <cp:revision>2</cp:revision>
  <dcterms:created xsi:type="dcterms:W3CDTF">2006-08-16T00:00:00Z</dcterms:created>
  <dcterms:modified xsi:type="dcterms:W3CDTF">2026-03-26T15:00:57Z</dcterms:modified>
  <dc:identifier>DAHE9pFG3vM</dc:identifier>
</cp:coreProperties>
</file>